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7" r:id="rId10"/>
    <p:sldId id="40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2141"/>
  </p:normalViewPr>
  <p:slideViewPr>
    <p:cSldViewPr snapToGrid="0" snapToObjects="1">
      <p:cViewPr varScale="1">
        <p:scale>
          <a:sx n="93" d="100"/>
          <a:sy n="93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E784-89AD-9140-A779-6AD37FDF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32186-D6FA-D74F-9550-6BB4F7575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04900-442D-C543-A735-B7699FD6F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8D81-326E-0A48-9F1C-58588E22E3CA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DF6FD-8939-F246-890E-735CDB06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B8659-224F-B546-99EE-9D50BAFD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73E-E63A-E44D-ACF5-F024D1CDC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9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446A1-1BC8-9B45-BFDF-DB83B197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4B8AB-BDD4-B24B-B812-429703BE9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D7A68-B13D-DB41-B235-1018ED3B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8D81-326E-0A48-9F1C-58588E22E3CA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1E3BE-EC78-B047-8E99-A1F35F6D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3C58C-257D-2D41-BE8B-EE6BCE4F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73E-E63A-E44D-ACF5-F024D1CDC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648CC7-F2A7-3940-914F-390B5BCBD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9E55E-C630-9D47-91CD-C294EF325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D8915-3ACD-AE4F-9320-163FF497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8D81-326E-0A48-9F1C-58588E22E3CA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2867B-80E1-7B49-8F7F-51DB9F83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57C13-7894-CA49-A6FB-E28F8308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73E-E63A-E44D-ACF5-F024D1CDC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78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808BE0-9D71-AF4F-9F35-4C3803D0B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5BEC83-1BBA-EC40-8414-998BBE0CD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286D9-B1CF-9B4E-9537-C91126DD4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4C37D-0C88-EB47-AE10-1AFFADB89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849136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735B-91DE-0E45-A17C-4020484A9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99443-DB0B-CE44-A7B7-67488EDD7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9C0F1-E4F9-6D46-BCDD-50E55FFD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8D81-326E-0A48-9F1C-58588E22E3CA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341AA-D282-684D-97B5-3AAE77CF6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D247F-FA51-1446-A662-92CA8E02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73E-E63A-E44D-ACF5-F024D1CDC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1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575E7-23F1-0D44-9267-243F87BD0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09A8D-4958-2A44-9CB3-471155BA0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A8963-6EA5-4C49-99F4-D7AE623B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8D81-326E-0A48-9F1C-58588E22E3CA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C1C06-EB48-7C49-B600-7422754E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2A481-E59A-E643-8CC6-5CBE426A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73E-E63A-E44D-ACF5-F024D1CDC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CC32-630E-8744-B8F1-A78BF45D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BB20F-013A-DA41-8AFF-FEC1B8A59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00658-6859-6A4B-B63D-600DD33AA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E382D-8B0A-754A-BF9F-951E2ECF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8D81-326E-0A48-9F1C-58588E22E3CA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85BD9-4B04-0547-A35D-0B598516A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A76BB-8CDB-CE4B-A81F-D84A4E53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73E-E63A-E44D-ACF5-F024D1CDC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4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21E6D-AA0F-B84F-B2B6-256DE0F9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38541-4C29-334F-A9B9-C519344F1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85452-B30C-7E4C-83F9-C3ADFA7AF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E37FA-215D-4D4F-A7F6-A080072E8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18F341-ECD9-BC46-8070-EFE9C7BB5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36481-15EB-884B-ACEE-47BB3484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8D81-326E-0A48-9F1C-58588E22E3CA}" type="datetimeFigureOut">
              <a:rPr lang="en-US" smtClean="0"/>
              <a:t>8/22/19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28CC75-6A8E-CC4A-B0A3-13DB49A87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EC7080-6ED1-A940-9712-9C3FD1C8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73E-E63A-E44D-ACF5-F024D1CDC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3BAD-DF72-8645-B783-323066CE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A447C-AC39-6646-932D-F1F95713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8D81-326E-0A48-9F1C-58588E22E3CA}" type="datetimeFigureOut">
              <a:rPr lang="en-US" smtClean="0"/>
              <a:t>8/22/19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594F9-098A-E444-803E-C0B54E34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854704-BD93-8942-AF5E-98130B52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73E-E63A-E44D-ACF5-F024D1CDC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4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A581B3-1B3B-B645-93A0-D44D2F19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8D81-326E-0A48-9F1C-58588E22E3CA}" type="datetimeFigureOut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E90723-0194-924A-A384-A2B51EFC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26BE2-0449-AD48-9419-4E748ED1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73E-E63A-E44D-ACF5-F024D1CDC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7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DC55-4C74-3C42-A7C0-DD38BF26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41DE8-561F-B54A-AB43-4380779F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ECFE8-C919-1D49-8866-55FBAB5BB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DC8C1-D673-FD4B-B5F6-CECB66E2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8D81-326E-0A48-9F1C-58588E22E3CA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17848-E52C-164E-AAE6-DA755554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EC160-4525-9D4F-A7BB-F438C8F5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73E-E63A-E44D-ACF5-F024D1CDC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5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2836F-1891-5940-980B-F8A98BCB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5D09C-F562-944F-A72A-CCDC82EFD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34DDD-E43E-5343-B1EA-1193B13DE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1B60D-293F-6E4C-A530-72A7B939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8D81-326E-0A48-9F1C-58588E22E3CA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FC493-A315-AA42-9829-725E5C0A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95076-CB06-3A42-BC93-51C27990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C73E-E63A-E44D-ACF5-F024D1CDC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3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DD274-50D5-B740-87F5-12A59921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C4039-23EF-F045-AD0B-55D35E497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97FA3-F1C1-A940-BC79-0A2E5CF0B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88D81-326E-0A48-9F1C-58588E22E3CA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7DE8A-2749-924A-AD12-054CE1D25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CB183-8306-4C44-B82B-9FFA22FC0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C73E-E63A-E44D-ACF5-F024D1CDC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8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hyperlink" Target="Our%20Restless%20Atmosphere.asx" TargetMode="Externa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ftp://ftp.ucar.edu/communications/thermosphere/thermosphere_1024.mov" TargetMode="Externa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gif"/><Relationship Id="rId7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2.xml"/><Relationship Id="rId7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://earthguide.ucsd.edu/earthguide/diagrams/atmosphere/index.html" TargetMode="Externa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97C08-4040-B74E-B409-AF72F22A97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Weather Unit</a:t>
            </a:r>
            <a:br>
              <a:rPr lang="en-US" dirty="0"/>
            </a:br>
            <a:r>
              <a:rPr lang="en-US" dirty="0"/>
              <a:t>Atmosphere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A5D35-0BFA-934B-A87A-4D0E0188D7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8-19 to 8-23</a:t>
            </a:r>
          </a:p>
        </p:txBody>
      </p:sp>
    </p:spTree>
    <p:extLst>
      <p:ext uri="{BB962C8B-B14F-4D97-AF65-F5344CB8AC3E}">
        <p14:creationId xmlns:p14="http://schemas.microsoft.com/office/powerpoint/2010/main" val="364379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282" name="Oval 2">
            <a:extLst>
              <a:ext uri="{FF2B5EF4-FFF2-40B4-BE49-F238E27FC236}">
                <a16:creationId xmlns:a16="http://schemas.microsoft.com/office/drawing/2014/main" id="{F537E995-209F-8C42-B08D-A37C9E8AD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4" name="Rectangle 5" descr="gggg05_018">
            <a:extLst>
              <a:ext uri="{FF2B5EF4-FFF2-40B4-BE49-F238E27FC236}">
                <a16:creationId xmlns:a16="http://schemas.microsoft.com/office/drawing/2014/main" id="{4F78056C-D1D3-1149-A406-D87C5A75D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52400"/>
            <a:ext cx="5486400" cy="6705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4275" name="Picture 3" descr="Atmosphere Puzzle">
            <a:extLst>
              <a:ext uri="{FF2B5EF4-FFF2-40B4-BE49-F238E27FC236}">
                <a16:creationId xmlns:a16="http://schemas.microsoft.com/office/drawing/2014/main" id="{6B4B3AEB-4EBE-C24D-A5CF-5C4559215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5269" r="1782" b="13602"/>
          <a:stretch>
            <a:fillRect/>
          </a:stretch>
        </p:blipFill>
        <p:spPr bwMode="auto">
          <a:xfrm>
            <a:off x="5105401" y="228600"/>
            <a:ext cx="52990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WordArt 4" descr="at016">
            <a:extLst>
              <a:ext uri="{FF2B5EF4-FFF2-40B4-BE49-F238E27FC236}">
                <a16:creationId xmlns:a16="http://schemas.microsoft.com/office/drawing/2014/main" id="{112E77E2-76BF-B94D-8F7A-9C7DC275F2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3429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-36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Curlz MT" pitchFamily="82" charset="77"/>
              </a:rPr>
              <a:t>Earth's</a:t>
            </a:r>
          </a:p>
          <a:p>
            <a:pPr algn="ctr"/>
            <a:r>
              <a:rPr lang="en-US" sz="3600" b="1" kern="10" spc="-36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Curlz MT" pitchFamily="82" charset="77"/>
              </a:rPr>
              <a:t>Atmosphere</a:t>
            </a:r>
          </a:p>
        </p:txBody>
      </p:sp>
    </p:spTree>
    <p:extLst>
      <p:ext uri="{BB962C8B-B14F-4D97-AF65-F5344CB8AC3E}">
        <p14:creationId xmlns:p14="http://schemas.microsoft.com/office/powerpoint/2010/main" val="14430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Oval 10">
            <a:extLst>
              <a:ext uri="{FF2B5EF4-FFF2-40B4-BE49-F238E27FC236}">
                <a16:creationId xmlns:a16="http://schemas.microsoft.com/office/drawing/2014/main" id="{5D18555A-0C09-0143-B20E-D05456024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09E9639C-589B-F442-82F9-CC1179737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9601"/>
            <a:ext cx="8991600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  <a:latin typeface="Comic Sans MS" panose="030F0902030302020204" pitchFamily="66" charset="0"/>
              </a:rPr>
              <a:t>Earth’s </a:t>
            </a:r>
            <a:r>
              <a:rPr lang="en-US" altLang="en-US" sz="2800" i="1" u="sng">
                <a:solidFill>
                  <a:schemeClr val="bg1"/>
                </a:solidFill>
                <a:latin typeface="Comic Sans MS" panose="030F0902030302020204" pitchFamily="66" charset="0"/>
              </a:rPr>
              <a:t>atmosphere</a:t>
            </a:r>
            <a:r>
              <a:rPr lang="en-US" altLang="en-US" sz="2800" i="1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sz="2800">
                <a:solidFill>
                  <a:schemeClr val="bg1"/>
                </a:solidFill>
                <a:latin typeface="Comic Sans MS" panose="030F0902030302020204" pitchFamily="66" charset="0"/>
              </a:rPr>
              <a:t>is the layer of gases that surrounds the planet and makes conditions on Earth suitable for living things.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>
                <a:solidFill>
                  <a:schemeClr val="bg1"/>
                </a:solidFill>
                <a:latin typeface="Comic Sans MS" panose="030F0902030302020204" pitchFamily="66" charset="0"/>
              </a:rPr>
              <a:t>Earth’s atmosphere is divided into several different </a:t>
            </a:r>
            <a:r>
              <a:rPr lang="en-US" altLang="en-US" sz="2800" i="1">
                <a:solidFill>
                  <a:schemeClr val="bg1"/>
                </a:solidFill>
                <a:latin typeface="Comic Sans MS" panose="030F0902030302020204" pitchFamily="66" charset="0"/>
              </a:rPr>
              <a:t>atmospheric layers </a:t>
            </a:r>
            <a:r>
              <a:rPr lang="en-US" altLang="en-US" sz="2800">
                <a:solidFill>
                  <a:schemeClr val="bg1"/>
                </a:solidFill>
                <a:latin typeface="Comic Sans MS" panose="030F0902030302020204" pitchFamily="66" charset="0"/>
              </a:rPr>
              <a:t>extending from Earth’s surface outward: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anose="030F0902030302020204" pitchFamily="66" charset="0"/>
              </a:rPr>
              <a:t>			</a:t>
            </a:r>
            <a:r>
              <a:rPr lang="en-US" altLang="en-US" sz="2400" b="1">
                <a:solidFill>
                  <a:schemeClr val="bg1"/>
                </a:solidFill>
                <a:latin typeface="Comic Sans MS" panose="030F0902030302020204" pitchFamily="66" charset="0"/>
              </a:rPr>
              <a:t>Troposphere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902030302020204" pitchFamily="66" charset="0"/>
              </a:rPr>
              <a:t>			Stratosphere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902030302020204" pitchFamily="66" charset="0"/>
              </a:rPr>
              <a:t>			Mesosphere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902030302020204" pitchFamily="66" charset="0"/>
              </a:rPr>
              <a:t>			Thermosphere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902030302020204" pitchFamily="66" charset="0"/>
              </a:rPr>
              <a:t>			Ionosphere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Comic Sans MS" panose="030F0902030302020204" pitchFamily="66" charset="0"/>
              </a:rPr>
              <a:t>			Exosphere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chemeClr val="bg1"/>
                </a:solidFill>
                <a:latin typeface="Comic Sans MS" panose="030F0902030302020204" pitchFamily="66" charset="0"/>
              </a:rPr>
              <a:t>T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he </a:t>
            </a:r>
            <a:r>
              <a:rPr lang="en-US" altLang="en-US" sz="2800" b="1" u="sng">
                <a:solidFill>
                  <a:schemeClr val="bg1"/>
                </a:solidFill>
                <a:latin typeface="Comic Sans MS" panose="030F0902030302020204" pitchFamily="66" charset="0"/>
              </a:rPr>
              <a:t>S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teaks </a:t>
            </a:r>
            <a:r>
              <a:rPr lang="en-US" altLang="en-US" sz="2800" b="1" u="sng">
                <a:solidFill>
                  <a:schemeClr val="bg1"/>
                </a:solidFill>
                <a:latin typeface="Comic Sans MS" panose="030F0902030302020204" pitchFamily="66" charset="0"/>
              </a:rPr>
              <a:t>M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ust </a:t>
            </a:r>
            <a:r>
              <a:rPr lang="en-US" altLang="en-US" sz="2800" b="1" u="sng">
                <a:solidFill>
                  <a:schemeClr val="bg1"/>
                </a:solidFill>
                <a:latin typeface="Comic Sans MS" panose="030F0902030302020204" pitchFamily="66" charset="0"/>
              </a:rPr>
              <a:t>T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haw </a:t>
            </a:r>
            <a:r>
              <a:rPr lang="en-US" altLang="en-US" sz="2800" b="1" u="sng">
                <a:solidFill>
                  <a:schemeClr val="bg1"/>
                </a:solidFill>
                <a:latin typeface="Comic Sans MS" panose="030F0902030302020204" pitchFamily="66" charset="0"/>
              </a:rPr>
              <a:t>I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n </a:t>
            </a:r>
            <a:r>
              <a:rPr lang="en-US" altLang="en-US" sz="2800" b="1" u="sng">
                <a:solidFill>
                  <a:schemeClr val="bg1"/>
                </a:solidFill>
                <a:latin typeface="Comic Sans MS" panose="030F0902030302020204" pitchFamily="66" charset="0"/>
              </a:rPr>
              <a:t>E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urope!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chemeClr val="bg1"/>
              </a:solidFill>
              <a:latin typeface="Comic Sans MS" panose="030F09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46083" name="WordArt 12" descr="animated_background">
            <a:extLst>
              <a:ext uri="{FF2B5EF4-FFF2-40B4-BE49-F238E27FC236}">
                <a16:creationId xmlns:a16="http://schemas.microsoft.com/office/drawing/2014/main" id="{2019667C-99C0-FD40-8971-97D69F1744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510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Atmospheric Layers</a:t>
            </a:r>
          </a:p>
        </p:txBody>
      </p:sp>
      <p:grpSp>
        <p:nvGrpSpPr>
          <p:cNvPr id="46084" name="Group 21">
            <a:extLst>
              <a:ext uri="{FF2B5EF4-FFF2-40B4-BE49-F238E27FC236}">
                <a16:creationId xmlns:a16="http://schemas.microsoft.com/office/drawing/2014/main" id="{F1220638-D3FF-9249-8FB4-096935331CFC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46086" name="Picture 19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E879129A-A614-5F45-AD3B-B58C6BEB439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7" name="Text Box 20">
              <a:extLst>
                <a:ext uri="{FF2B5EF4-FFF2-40B4-BE49-F238E27FC236}">
                  <a16:creationId xmlns:a16="http://schemas.microsoft.com/office/drawing/2014/main" id="{31259794-4489-1248-9604-A7308D5A7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46085" name="Rectangle 25">
            <a:extLst>
              <a:ext uri="{FF2B5EF4-FFF2-40B4-BE49-F238E27FC236}">
                <a16:creationId xmlns:a16="http://schemas.microsoft.com/office/drawing/2014/main" id="{1CDAA636-501A-6A4A-8F6E-3BF723C9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324600"/>
            <a:ext cx="3276600" cy="3810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hlinkClick r:id="rId5" action="ppaction://hlinkfile"/>
              </a:rPr>
              <a:t>Our Restless Atmosphere</a:t>
            </a:r>
            <a:r>
              <a:rPr lang="en-US" altLang="en-US" sz="1800" b="1">
                <a:solidFill>
                  <a:schemeClr val="bg1"/>
                </a:solidFill>
              </a:rPr>
              <a:t> </a:t>
            </a:r>
            <a:r>
              <a:rPr lang="en-US" altLang="en-US" sz="1000" b="1">
                <a:solidFill>
                  <a:schemeClr val="bg1"/>
                </a:solidFill>
              </a:rPr>
              <a:t>11:19</a:t>
            </a:r>
          </a:p>
        </p:txBody>
      </p:sp>
    </p:spTree>
    <p:extLst>
      <p:ext uri="{BB962C8B-B14F-4D97-AF65-F5344CB8AC3E}">
        <p14:creationId xmlns:p14="http://schemas.microsoft.com/office/powerpoint/2010/main" val="384647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3" name="Oval 7">
            <a:extLst>
              <a:ext uri="{FF2B5EF4-FFF2-40B4-BE49-F238E27FC236}">
                <a16:creationId xmlns:a16="http://schemas.microsoft.com/office/drawing/2014/main" id="{E555FDB9-5BE1-F340-86A7-7189D811B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186068AE-E272-CE41-9F32-70FF85AA0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838200"/>
            <a:ext cx="9448800" cy="1600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The layer of gases surrounding Earth; composed mainly of nitrogen and oxygen</a:t>
            </a:r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7107" name="WordArt 8" descr="animated_background">
            <a:extLst>
              <a:ext uri="{FF2B5EF4-FFF2-40B4-BE49-F238E27FC236}">
                <a16:creationId xmlns:a16="http://schemas.microsoft.com/office/drawing/2014/main" id="{7FA311E3-6F74-5E4D-8509-121A327ABD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510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Atmospheric Layers</a:t>
            </a:r>
          </a:p>
        </p:txBody>
      </p:sp>
      <p:sp>
        <p:nvSpPr>
          <p:cNvPr id="47108" name="Rectangle 23" descr="gggg05_018">
            <a:extLst>
              <a:ext uri="{FF2B5EF4-FFF2-40B4-BE49-F238E27FC236}">
                <a16:creationId xmlns:a16="http://schemas.microsoft.com/office/drawing/2014/main" id="{378531F1-D14A-FD4D-BD6F-F1F097912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57400"/>
            <a:ext cx="5181600" cy="4191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09" name="Rectangle 22" descr="gggg05_018">
            <a:extLst>
              <a:ext uri="{FF2B5EF4-FFF2-40B4-BE49-F238E27FC236}">
                <a16:creationId xmlns:a16="http://schemas.microsoft.com/office/drawing/2014/main" id="{54EB0237-9A5C-9845-A4A8-869E90CBF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81200"/>
            <a:ext cx="2667000" cy="4114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7110" name="Picture 21" descr="fig-1">
            <a:extLst>
              <a:ext uri="{FF2B5EF4-FFF2-40B4-BE49-F238E27FC236}">
                <a16:creationId xmlns:a16="http://schemas.microsoft.com/office/drawing/2014/main" id="{F2D9C083-33D4-034E-9F0A-17F076E8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057400"/>
            <a:ext cx="25066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5" descr="atmos_layers">
            <a:extLst>
              <a:ext uri="{FF2B5EF4-FFF2-40B4-BE49-F238E27FC236}">
                <a16:creationId xmlns:a16="http://schemas.microsoft.com/office/drawing/2014/main" id="{FEF5380E-1AAD-1E44-AEDC-451C4AC10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1"/>
            <a:ext cx="48768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2" name="Group 18">
            <a:extLst>
              <a:ext uri="{FF2B5EF4-FFF2-40B4-BE49-F238E27FC236}">
                <a16:creationId xmlns:a16="http://schemas.microsoft.com/office/drawing/2014/main" id="{C454B6AF-8F44-1449-91EE-01E287A59EE8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47113" name="Picture 19" descr="tornado_animation">
              <a:hlinkClick r:id="rId6" action="ppaction://hlinksldjump"/>
              <a:extLst>
                <a:ext uri="{FF2B5EF4-FFF2-40B4-BE49-F238E27FC236}">
                  <a16:creationId xmlns:a16="http://schemas.microsoft.com/office/drawing/2014/main" id="{723A5945-33D9-DF48-9DD8-CA2528FCC7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4" name="Text Box 20">
              <a:extLst>
                <a:ext uri="{FF2B5EF4-FFF2-40B4-BE49-F238E27FC236}">
                  <a16:creationId xmlns:a16="http://schemas.microsoft.com/office/drawing/2014/main" id="{07426121-A5C4-FB46-A1F7-B1A7373D6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0" name="Oval 6">
            <a:extLst>
              <a:ext uri="{FF2B5EF4-FFF2-40B4-BE49-F238E27FC236}">
                <a16:creationId xmlns:a16="http://schemas.microsoft.com/office/drawing/2014/main" id="{10AD4A8E-C07A-7242-83D6-2B049DBF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386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946D0BA1-D48C-ED41-A465-775EF8D316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4648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</a:rPr>
              <a:t>Troposphere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10B788F-ACFC-6844-A6B4-8FE16C80CA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This is where all plants and animals live and breathe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Where weather takes place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Air is mixes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 decreases with altitude</a:t>
            </a:r>
          </a:p>
        </p:txBody>
      </p:sp>
      <p:sp>
        <p:nvSpPr>
          <p:cNvPr id="48132" name="WordArt 7" descr="animated_background">
            <a:extLst>
              <a:ext uri="{FF2B5EF4-FFF2-40B4-BE49-F238E27FC236}">
                <a16:creationId xmlns:a16="http://schemas.microsoft.com/office/drawing/2014/main" id="{74E33816-3470-1F44-8499-3DB7C1BDE4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510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Atmospheric Layers</a:t>
            </a:r>
          </a:p>
        </p:txBody>
      </p:sp>
      <p:grpSp>
        <p:nvGrpSpPr>
          <p:cNvPr id="48133" name="Group 14">
            <a:extLst>
              <a:ext uri="{FF2B5EF4-FFF2-40B4-BE49-F238E27FC236}">
                <a16:creationId xmlns:a16="http://schemas.microsoft.com/office/drawing/2014/main" id="{D2232AB7-58FE-1A48-9E09-9BABB978F17F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48136" name="Picture 15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320D6F52-A3A5-F24C-A320-40CEEA7C64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7" name="Text Box 16">
              <a:extLst>
                <a:ext uri="{FF2B5EF4-FFF2-40B4-BE49-F238E27FC236}">
                  <a16:creationId xmlns:a16="http://schemas.microsoft.com/office/drawing/2014/main" id="{6061BB89-C348-AD4B-AB9A-E33BE16C9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48134" name="Rectangle 17" descr="gggg05_018">
            <a:extLst>
              <a:ext uri="{FF2B5EF4-FFF2-40B4-BE49-F238E27FC236}">
                <a16:creationId xmlns:a16="http://schemas.microsoft.com/office/drawing/2014/main" id="{CFC811E6-E700-4B43-85B1-4CB878B76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990600"/>
            <a:ext cx="4419600" cy="43434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8135" name="Picture 4" descr="troposphere">
            <a:extLst>
              <a:ext uri="{FF2B5EF4-FFF2-40B4-BE49-F238E27FC236}">
                <a16:creationId xmlns:a16="http://schemas.microsoft.com/office/drawing/2014/main" id="{0FFC4C80-CC85-6B4D-A2BB-1681327470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143000"/>
            <a:ext cx="4038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35998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796" name="Oval 4">
            <a:extLst>
              <a:ext uri="{FF2B5EF4-FFF2-40B4-BE49-F238E27FC236}">
                <a16:creationId xmlns:a16="http://schemas.microsoft.com/office/drawing/2014/main" id="{55D1499E-332E-E64A-AD03-D53F6581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37F32664-95BD-794B-BEC5-8D2E9901E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838200"/>
            <a:ext cx="4191000" cy="731838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</a:rPr>
              <a:t>Stratosphere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E77BFA0B-352D-8841-A991-DD840A0FB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4114800" cy="480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Ozone in this layer stops many of the sun's harmful rays from reaching the earth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People can not breathe in this layer.</a:t>
            </a:r>
          </a:p>
        </p:txBody>
      </p:sp>
      <p:sp>
        <p:nvSpPr>
          <p:cNvPr id="49156" name="WordArt 5" descr="animated_background">
            <a:extLst>
              <a:ext uri="{FF2B5EF4-FFF2-40B4-BE49-F238E27FC236}">
                <a16:creationId xmlns:a16="http://schemas.microsoft.com/office/drawing/2014/main" id="{7744F70F-2230-CE49-BECD-B0BC1DD30E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510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Atmospheric Layers</a:t>
            </a:r>
          </a:p>
        </p:txBody>
      </p:sp>
      <p:grpSp>
        <p:nvGrpSpPr>
          <p:cNvPr id="49157" name="Group 10">
            <a:extLst>
              <a:ext uri="{FF2B5EF4-FFF2-40B4-BE49-F238E27FC236}">
                <a16:creationId xmlns:a16="http://schemas.microsoft.com/office/drawing/2014/main" id="{EBFEDCCA-87CA-BA43-BDCB-98EF2AD58A85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49161" name="Picture 11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66ECAFD7-7C1C-024D-90BA-9D0148A850D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 Box 12">
              <a:extLst>
                <a:ext uri="{FF2B5EF4-FFF2-40B4-BE49-F238E27FC236}">
                  <a16:creationId xmlns:a16="http://schemas.microsoft.com/office/drawing/2014/main" id="{14777C82-C320-514B-AA36-2EA9E081E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49158" name="Rectangle 15" descr="gggg05_018">
            <a:extLst>
              <a:ext uri="{FF2B5EF4-FFF2-40B4-BE49-F238E27FC236}">
                <a16:creationId xmlns:a16="http://schemas.microsoft.com/office/drawing/2014/main" id="{8C4F877F-DA0A-434B-9245-9561A4636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914400"/>
            <a:ext cx="3962400" cy="4419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9159" name="Picture 13" descr="ozone_hole">
            <a:extLst>
              <a:ext uri="{FF2B5EF4-FFF2-40B4-BE49-F238E27FC236}">
                <a16:creationId xmlns:a16="http://schemas.microsoft.com/office/drawing/2014/main" id="{B7A65222-6635-EE40-9F7A-AD24B0C07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066800"/>
            <a:ext cx="36861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14">
            <a:extLst>
              <a:ext uri="{FF2B5EF4-FFF2-40B4-BE49-F238E27FC236}">
                <a16:creationId xmlns:a16="http://schemas.microsoft.com/office/drawing/2014/main" id="{755E4B11-3428-5740-AD4B-133597969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257801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Ozone layer depletion over time</a:t>
            </a:r>
          </a:p>
        </p:txBody>
      </p:sp>
    </p:spTree>
    <p:extLst>
      <p:ext uri="{BB962C8B-B14F-4D97-AF65-F5344CB8AC3E}">
        <p14:creationId xmlns:p14="http://schemas.microsoft.com/office/powerpoint/2010/main" val="215266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0" name="Oval 4">
            <a:extLst>
              <a:ext uri="{FF2B5EF4-FFF2-40B4-BE49-F238E27FC236}">
                <a16:creationId xmlns:a16="http://schemas.microsoft.com/office/drawing/2014/main" id="{AC077D3D-ABAB-954D-8261-385CC96C7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1A149CFF-8108-A44F-AE46-3DC6AF809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4800600" cy="808038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</a:rPr>
              <a:t>Mesosphere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A0818C3-1B31-824F-9F63-506D03D04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3733800" cy="4419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 decreases with altitude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This is where we see "falling stars" – meteors burning up as they fall to Earth</a:t>
            </a:r>
          </a:p>
        </p:txBody>
      </p:sp>
      <p:sp>
        <p:nvSpPr>
          <p:cNvPr id="50180" name="WordArt 5" descr="animated_background">
            <a:extLst>
              <a:ext uri="{FF2B5EF4-FFF2-40B4-BE49-F238E27FC236}">
                <a16:creationId xmlns:a16="http://schemas.microsoft.com/office/drawing/2014/main" id="{1DB3DBB1-F7FF-8042-9BAE-53D12BEC38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510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Atmospheric Layers</a:t>
            </a:r>
          </a:p>
        </p:txBody>
      </p:sp>
      <p:grpSp>
        <p:nvGrpSpPr>
          <p:cNvPr id="50181" name="Group 9">
            <a:extLst>
              <a:ext uri="{FF2B5EF4-FFF2-40B4-BE49-F238E27FC236}">
                <a16:creationId xmlns:a16="http://schemas.microsoft.com/office/drawing/2014/main" id="{8E8E9B4D-931A-1E40-B438-0686ED14D32D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50184" name="Picture 10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88000D58-DEFD-F841-8573-198BD80D60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5" name="Text Box 11">
              <a:extLst>
                <a:ext uri="{FF2B5EF4-FFF2-40B4-BE49-F238E27FC236}">
                  <a16:creationId xmlns:a16="http://schemas.microsoft.com/office/drawing/2014/main" id="{EB0E0BF3-A0C3-0D42-8121-264E0429C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50182" name="Rectangle 14" descr="gggg05_018">
            <a:extLst>
              <a:ext uri="{FF2B5EF4-FFF2-40B4-BE49-F238E27FC236}">
                <a16:creationId xmlns:a16="http://schemas.microsoft.com/office/drawing/2014/main" id="{5CFA356E-090F-0F47-ADB5-A02AE01F5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066800"/>
            <a:ext cx="5334000" cy="42672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0183" name="Picture 13" descr="atmosphere">
            <a:extLst>
              <a:ext uri="{FF2B5EF4-FFF2-40B4-BE49-F238E27FC236}">
                <a16:creationId xmlns:a16="http://schemas.microsoft.com/office/drawing/2014/main" id="{EA44D0D5-821A-894A-B55D-DC5DD0E55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50292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5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4" name="Oval 4">
            <a:extLst>
              <a:ext uri="{FF2B5EF4-FFF2-40B4-BE49-F238E27FC236}">
                <a16:creationId xmlns:a16="http://schemas.microsoft.com/office/drawing/2014/main" id="{AB08631D-427A-5342-A50F-451B0E481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3707A693-5AEA-3A45-9FD0-2D9EC0A2D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685800"/>
            <a:ext cx="4343400" cy="808038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</a:rPr>
              <a:t>Thermosphere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D6FE146-CF2F-0846-B134-F9CE1762F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3886200" cy="4419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Layer of the atmosphere which is first exposed to the Sun's radiation and so is first heated by the Sun.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The air is very thin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The temperature dependent on solar activity. </a:t>
            </a:r>
          </a:p>
        </p:txBody>
      </p:sp>
      <p:sp>
        <p:nvSpPr>
          <p:cNvPr id="51204" name="WordArt 5" descr="animated_background">
            <a:extLst>
              <a:ext uri="{FF2B5EF4-FFF2-40B4-BE49-F238E27FC236}">
                <a16:creationId xmlns:a16="http://schemas.microsoft.com/office/drawing/2014/main" id="{2B7E3C2C-E09F-E241-AFEC-398B0CD987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510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Atmospheric Layers</a:t>
            </a:r>
          </a:p>
        </p:txBody>
      </p:sp>
      <p:grpSp>
        <p:nvGrpSpPr>
          <p:cNvPr id="51205" name="Group 9">
            <a:extLst>
              <a:ext uri="{FF2B5EF4-FFF2-40B4-BE49-F238E27FC236}">
                <a16:creationId xmlns:a16="http://schemas.microsoft.com/office/drawing/2014/main" id="{FE15A64D-7EC7-3E4F-A14D-BB0CB73F3061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51209" name="Picture 10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62973DCD-B5EB-E245-ACFD-0F0B0B2C299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0" name="Text Box 11">
              <a:extLst>
                <a:ext uri="{FF2B5EF4-FFF2-40B4-BE49-F238E27FC236}">
                  <a16:creationId xmlns:a16="http://schemas.microsoft.com/office/drawing/2014/main" id="{35E3830B-06C0-D44A-AA5F-73FD03996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51206" name="Rectangle 12">
            <a:extLst>
              <a:ext uri="{FF2B5EF4-FFF2-40B4-BE49-F238E27FC236}">
                <a16:creationId xmlns:a16="http://schemas.microsoft.com/office/drawing/2014/main" id="{9B1572DB-79CC-7A42-802B-71EBABF9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172200"/>
            <a:ext cx="6096000" cy="3810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hlinkClick r:id="rId5"/>
              </a:rPr>
              <a:t>Thermosphere Cooling</a:t>
            </a:r>
            <a:r>
              <a:rPr lang="en-US" altLang="en-US" sz="1800" b="1"/>
              <a:t> - large, QuickTime, 54.7 MB</a:t>
            </a:r>
            <a:r>
              <a:rPr lang="en-US" altLang="en-US" sz="1800"/>
              <a:t> </a:t>
            </a:r>
          </a:p>
        </p:txBody>
      </p:sp>
      <p:sp>
        <p:nvSpPr>
          <p:cNvPr id="51207" name="Rectangle 14" descr="gggg05_018">
            <a:extLst>
              <a:ext uri="{FF2B5EF4-FFF2-40B4-BE49-F238E27FC236}">
                <a16:creationId xmlns:a16="http://schemas.microsoft.com/office/drawing/2014/main" id="{994A3812-41F2-704A-9DFE-CAF3D1637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447800"/>
            <a:ext cx="3962400" cy="37338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08" name="Picture 13" descr="thermo_sm">
            <a:extLst>
              <a:ext uri="{FF2B5EF4-FFF2-40B4-BE49-F238E27FC236}">
                <a16:creationId xmlns:a16="http://schemas.microsoft.com/office/drawing/2014/main" id="{DCB06166-2328-714A-BD6F-802B91DEA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36703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80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68" name="Oval 4">
            <a:extLst>
              <a:ext uri="{FF2B5EF4-FFF2-40B4-BE49-F238E27FC236}">
                <a16:creationId xmlns:a16="http://schemas.microsoft.com/office/drawing/2014/main" id="{85AA5BD3-1D90-694C-A802-72A0C053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65067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18A5EC44-D381-5F44-ABF9-AEC4CF62A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4267200" cy="884238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</a:rPr>
              <a:t>Ionosphere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61F2EA0-A420-5D4E-B4A2-BAB40E51E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0"/>
            <a:ext cx="4038600" cy="4876800"/>
          </a:xfrm>
        </p:spPr>
        <p:txBody>
          <a:bodyPr/>
          <a:lstStyle/>
          <a:p>
            <a:pPr marL="174625" indent="-174625"/>
            <a:r>
              <a:rPr lang="en-US" altLang="en-US">
                <a:solidFill>
                  <a:schemeClr val="bg1"/>
                </a:solidFill>
              </a:rPr>
              <a:t>An extension or a part of the thermosphere. So technically, the ionosphere is not another atmospheric layer.</a:t>
            </a:r>
          </a:p>
          <a:p>
            <a:pPr marL="174625" indent="-174625"/>
            <a:r>
              <a:rPr lang="en-US" altLang="en-US">
                <a:solidFill>
                  <a:schemeClr val="bg1"/>
                </a:solidFill>
              </a:rPr>
              <a:t>Free electrons</a:t>
            </a:r>
          </a:p>
          <a:p>
            <a:pPr marL="174625" indent="-174625">
              <a:buNone/>
            </a:pPr>
            <a:r>
              <a:rPr lang="en-US" altLang="en-US">
                <a:solidFill>
                  <a:schemeClr val="bg1"/>
                </a:solidFill>
              </a:rPr>
              <a:t>and ions tend</a:t>
            </a:r>
          </a:p>
          <a:p>
            <a:pPr marL="174625" indent="-174625">
              <a:buNone/>
            </a:pPr>
            <a:r>
              <a:rPr lang="en-US" altLang="en-US">
                <a:solidFill>
                  <a:schemeClr val="bg1"/>
                </a:solidFill>
              </a:rPr>
              <a:t>to recombine</a:t>
            </a:r>
          </a:p>
        </p:txBody>
      </p:sp>
      <p:sp>
        <p:nvSpPr>
          <p:cNvPr id="52228" name="WordArt 5" descr="animated_background">
            <a:extLst>
              <a:ext uri="{FF2B5EF4-FFF2-40B4-BE49-F238E27FC236}">
                <a16:creationId xmlns:a16="http://schemas.microsoft.com/office/drawing/2014/main" id="{2A156700-8115-EA40-A979-DD0F5F4BC6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510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Atmospheric Layers</a:t>
            </a:r>
          </a:p>
        </p:txBody>
      </p:sp>
      <p:sp>
        <p:nvSpPr>
          <p:cNvPr id="52229" name="Rectangle 16" descr="gggg05_018">
            <a:extLst>
              <a:ext uri="{FF2B5EF4-FFF2-40B4-BE49-F238E27FC236}">
                <a16:creationId xmlns:a16="http://schemas.microsoft.com/office/drawing/2014/main" id="{DAE5A0D6-40E1-BE4D-8D26-9072ED2D8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685800"/>
            <a:ext cx="3200400" cy="2438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2230" name="Picture 12" descr="aurora%20borealis">
            <a:extLst>
              <a:ext uri="{FF2B5EF4-FFF2-40B4-BE49-F238E27FC236}">
                <a16:creationId xmlns:a16="http://schemas.microsoft.com/office/drawing/2014/main" id="{BD09F96E-7280-2C4A-9558-78ACC2B45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3043238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17" descr="gggg05_018">
            <a:extLst>
              <a:ext uri="{FF2B5EF4-FFF2-40B4-BE49-F238E27FC236}">
                <a16:creationId xmlns:a16="http://schemas.microsoft.com/office/drawing/2014/main" id="{0181B6D7-A434-2840-80E5-55464691C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200400"/>
            <a:ext cx="3581400" cy="2895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2232" name="Picture 14" descr="ionosphere">
            <a:extLst>
              <a:ext uri="{FF2B5EF4-FFF2-40B4-BE49-F238E27FC236}">
                <a16:creationId xmlns:a16="http://schemas.microsoft.com/office/drawing/2014/main" id="{26B958B1-25EE-9144-8345-759196A87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76601"/>
            <a:ext cx="34290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3" name="Group 9">
            <a:extLst>
              <a:ext uri="{FF2B5EF4-FFF2-40B4-BE49-F238E27FC236}">
                <a16:creationId xmlns:a16="http://schemas.microsoft.com/office/drawing/2014/main" id="{30D70550-916C-6C47-AAA9-7E1A0675ED0D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52236" name="Picture 10" descr="tornado_animation">
              <a:hlinkClick r:id="rId6" action="ppaction://hlinksldjump"/>
              <a:extLst>
                <a:ext uri="{FF2B5EF4-FFF2-40B4-BE49-F238E27FC236}">
                  <a16:creationId xmlns:a16="http://schemas.microsoft.com/office/drawing/2014/main" id="{32233C90-C1D6-3248-9F28-71ECCAE42F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11">
              <a:extLst>
                <a:ext uri="{FF2B5EF4-FFF2-40B4-BE49-F238E27FC236}">
                  <a16:creationId xmlns:a16="http://schemas.microsoft.com/office/drawing/2014/main" id="{6C8B8008-F609-7446-8526-F1093D07A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52234" name="Rectangle 18" descr="gggg05_018">
            <a:extLst>
              <a:ext uri="{FF2B5EF4-FFF2-40B4-BE49-F238E27FC236}">
                <a16:creationId xmlns:a16="http://schemas.microsoft.com/office/drawing/2014/main" id="{B30AF179-8345-8842-877E-9272E50AB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05400"/>
            <a:ext cx="3124200" cy="152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2235" name="Picture 15" descr="ion_layers">
            <a:extLst>
              <a:ext uri="{FF2B5EF4-FFF2-40B4-BE49-F238E27FC236}">
                <a16:creationId xmlns:a16="http://schemas.microsoft.com/office/drawing/2014/main" id="{7D7ADF71-A77E-984B-AC63-3A34B2069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" b="14482"/>
          <a:stretch>
            <a:fillRect/>
          </a:stretch>
        </p:blipFill>
        <p:spPr bwMode="auto">
          <a:xfrm>
            <a:off x="4724400" y="5205414"/>
            <a:ext cx="29718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61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832B6D4B-D4F9-CC4F-BEFF-2C1AD291A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3810000" cy="808038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</a:rPr>
              <a:t>Exosphere</a:t>
            </a:r>
          </a:p>
        </p:txBody>
      </p:sp>
      <p:sp useBgFill="1">
        <p:nvSpPr>
          <p:cNvPr id="38917" name="Oval 5">
            <a:extLst>
              <a:ext uri="{FF2B5EF4-FFF2-40B4-BE49-F238E27FC236}">
                <a16:creationId xmlns:a16="http://schemas.microsoft.com/office/drawing/2014/main" id="{464472F6-C31F-1C4C-A2DD-8F866384B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95800" y="-3733800"/>
            <a:ext cx="22631400" cy="166116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D5DCCA1-89FF-D846-BF58-7D6F78C7D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7855" y="838200"/>
            <a:ext cx="3851563" cy="480059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b="1">
                <a:solidFill>
                  <a:schemeClr val="bg1"/>
                </a:solidFill>
              </a:rPr>
              <a:t>Exosphere</a:t>
            </a:r>
            <a:endParaRPr lang="en-US" altLang="en-US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Highest layer of the atmosphere. The air is very thin here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Atoms and molecules escape into space </a:t>
            </a:r>
          </a:p>
        </p:txBody>
      </p:sp>
      <p:sp>
        <p:nvSpPr>
          <p:cNvPr id="53252" name="WordArt 6" descr="animated_background">
            <a:extLst>
              <a:ext uri="{FF2B5EF4-FFF2-40B4-BE49-F238E27FC236}">
                <a16:creationId xmlns:a16="http://schemas.microsoft.com/office/drawing/2014/main" id="{EEE41350-BDFF-D447-A48B-C24C7C988D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510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CCCC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Gyparody"/>
              </a:rPr>
              <a:t>Atmospheric Layers</a:t>
            </a:r>
          </a:p>
        </p:txBody>
      </p:sp>
      <p:grpSp>
        <p:nvGrpSpPr>
          <p:cNvPr id="53253" name="Group 10">
            <a:extLst>
              <a:ext uri="{FF2B5EF4-FFF2-40B4-BE49-F238E27FC236}">
                <a16:creationId xmlns:a16="http://schemas.microsoft.com/office/drawing/2014/main" id="{C906A991-097A-0A4B-8ABF-922BB2FEE122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5775326"/>
            <a:ext cx="1219200" cy="1082675"/>
            <a:chOff x="3888" y="3888"/>
            <a:chExt cx="768" cy="682"/>
          </a:xfrm>
        </p:grpSpPr>
        <p:pic>
          <p:nvPicPr>
            <p:cNvPr id="53259" name="Picture 11" descr="tornado_animation">
              <a:hlinkClick r:id="rId3" action="ppaction://hlinksldjump"/>
              <a:extLst>
                <a:ext uri="{FF2B5EF4-FFF2-40B4-BE49-F238E27FC236}">
                  <a16:creationId xmlns:a16="http://schemas.microsoft.com/office/drawing/2014/main" id="{D6E9654B-800C-1B45-97E6-2AF8A548FE1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888"/>
              <a:ext cx="70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0" name="Text Box 12">
              <a:extLst>
                <a:ext uri="{FF2B5EF4-FFF2-40B4-BE49-F238E27FC236}">
                  <a16:creationId xmlns:a16="http://schemas.microsoft.com/office/drawing/2014/main" id="{AA188519-2A15-AA4C-92EA-EA10B4D4B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432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FF00"/>
                  </a:solidFill>
                  <a:latin typeface="X-Files" pitchFamily="34" charset="0"/>
                </a:rPr>
                <a:t>MENU</a:t>
              </a:r>
            </a:p>
          </p:txBody>
        </p:sp>
      </p:grpSp>
      <p:sp>
        <p:nvSpPr>
          <p:cNvPr id="53254" name="Rectangle 13">
            <a:extLst>
              <a:ext uri="{FF2B5EF4-FFF2-40B4-BE49-F238E27FC236}">
                <a16:creationId xmlns:a16="http://schemas.microsoft.com/office/drawing/2014/main" id="{6FFC05CC-6ABA-EF48-89BA-E248EB9F9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324600"/>
            <a:ext cx="3581400" cy="304800"/>
          </a:xfrm>
          <a:prstGeom prst="rect">
            <a:avLst/>
          </a:prstGeom>
          <a:solidFill>
            <a:schemeClr val="bg1">
              <a:alpha val="16862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hlinkClick r:id="rId5"/>
              </a:rPr>
              <a:t>Atmospheric Layers Animation</a:t>
            </a:r>
            <a:endParaRPr lang="en-US" altLang="en-US" sz="1000" b="1">
              <a:solidFill>
                <a:schemeClr val="bg1"/>
              </a:solidFill>
            </a:endParaRPr>
          </a:p>
        </p:txBody>
      </p:sp>
      <p:sp>
        <p:nvSpPr>
          <p:cNvPr id="53255" name="Rectangle 18" descr="gggg05_018">
            <a:extLst>
              <a:ext uri="{FF2B5EF4-FFF2-40B4-BE49-F238E27FC236}">
                <a16:creationId xmlns:a16="http://schemas.microsoft.com/office/drawing/2014/main" id="{9127A103-BC08-554D-A683-D2431DFAD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762000"/>
            <a:ext cx="2667000" cy="26670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3256" name="Picture 16" descr="Exosphere_2">
            <a:extLst>
              <a:ext uri="{FF2B5EF4-FFF2-40B4-BE49-F238E27FC236}">
                <a16:creationId xmlns:a16="http://schemas.microsoft.com/office/drawing/2014/main" id="{70919BB0-1E6F-DB44-A8BE-0C04A47CE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17" descr="gggg05_018">
            <a:extLst>
              <a:ext uri="{FF2B5EF4-FFF2-40B4-BE49-F238E27FC236}">
                <a16:creationId xmlns:a16="http://schemas.microsoft.com/office/drawing/2014/main" id="{EC32FEBF-8E06-DF44-8CF6-CAE04C8E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048000"/>
            <a:ext cx="2514600" cy="24384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3258" name="Picture 14" descr="1">
            <a:extLst>
              <a:ext uri="{FF2B5EF4-FFF2-40B4-BE49-F238E27FC236}">
                <a16:creationId xmlns:a16="http://schemas.microsoft.com/office/drawing/2014/main" id="{F77CECAD-9F08-9942-BF7B-70CB181F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24200"/>
            <a:ext cx="24003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8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252</Words>
  <Application>Microsoft Macintosh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Curlz MT</vt:lpstr>
      <vt:lpstr>Gyparody</vt:lpstr>
      <vt:lpstr>X-Files</vt:lpstr>
      <vt:lpstr>Office Theme</vt:lpstr>
      <vt:lpstr>Weather Unit Atmosphere</vt:lpstr>
      <vt:lpstr>PowerPoint Presentation</vt:lpstr>
      <vt:lpstr>PowerPoint Presentation</vt:lpstr>
      <vt:lpstr>Troposphere</vt:lpstr>
      <vt:lpstr>Stratosphere</vt:lpstr>
      <vt:lpstr>Mesosphere</vt:lpstr>
      <vt:lpstr>Thermosphere</vt:lpstr>
      <vt:lpstr>Ionosphere</vt:lpstr>
      <vt:lpstr>Exosphere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Unit Atmosphere</dc:title>
  <dc:creator>Microsoft Office User</dc:creator>
  <cp:lastModifiedBy>Microsoft Office User</cp:lastModifiedBy>
  <cp:revision>6</cp:revision>
  <dcterms:created xsi:type="dcterms:W3CDTF">2019-08-23T04:02:57Z</dcterms:created>
  <dcterms:modified xsi:type="dcterms:W3CDTF">2019-08-23T04:12:23Z</dcterms:modified>
</cp:coreProperties>
</file>